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0"/>
  </p:notesMasterIdLst>
  <p:sldIdLst>
    <p:sldId id="256" r:id="rId2"/>
    <p:sldId id="257" r:id="rId3"/>
    <p:sldId id="258" r:id="rId4"/>
    <p:sldId id="272" r:id="rId5"/>
    <p:sldId id="282" r:id="rId6"/>
    <p:sldId id="261" r:id="rId7"/>
    <p:sldId id="281" r:id="rId8"/>
    <p:sldId id="264" r:id="rId9"/>
    <p:sldId id="263" r:id="rId10"/>
    <p:sldId id="268" r:id="rId11"/>
    <p:sldId id="265" r:id="rId12"/>
    <p:sldId id="275" r:id="rId13"/>
    <p:sldId id="276" r:id="rId14"/>
    <p:sldId id="277" r:id="rId15"/>
    <p:sldId id="278" r:id="rId16"/>
    <p:sldId id="279" r:id="rId17"/>
    <p:sldId id="280" r:id="rId18"/>
    <p:sldId id="26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Montserrat" panose="020B0604020202020204" charset="-52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gDdJbHblVzAy5et9WzctNcvWP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6531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916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514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8eaa3cc9d576239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8eaa3cc9d576239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846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78ef39e20e7610d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78ef39e20e7610d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33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847c439656906f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847c439656906f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281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209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54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52f602b1958170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52f602b1958170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97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1" name="Google Shape;2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63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915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122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0245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8eaa3cc9d576239_3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8eaa3cc9d576239_37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g18eaa3cc9d576239_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60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7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461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876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912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29433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874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5001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31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C5DDA-E649-415A-8739-A6CA2E452D9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7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"/>
          <p:cNvSpPr txBox="1">
            <a:spLocks noGrp="1"/>
          </p:cNvSpPr>
          <p:nvPr>
            <p:ph type="ctrTitle"/>
          </p:nvPr>
        </p:nvSpPr>
        <p:spPr>
          <a:xfrm>
            <a:off x="234817" y="2117244"/>
            <a:ext cx="11731095" cy="1680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SzPts val="6000"/>
            </a:pP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/>
            </a:r>
            <a:b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/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</a:b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/>
            </a:r>
            <a:b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</a:b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ЗАРАЖЕННОСТИ РЫБЫ ВОЗБУДИТЕЛЯМИ БИОГЕЛЬМИНТОЗОВ И РАЗРАБОТКА ПРАКТИЧЕСКИХ РЕКОМЕНДАЦИЙ ПО МИНИМИЗАЦИИ ЗАРАЖЕНИЯ ЛЮДЕЙ ЭТИМИ ГЕЛЬМИНТАМИ В ВИДЕ БРОШЮРЫ</a:t>
            </a:r>
            <a:endParaRPr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2" name="Google Shape;142;p1"/>
          <p:cNvSpPr txBox="1"/>
          <p:nvPr/>
        </p:nvSpPr>
        <p:spPr>
          <a:xfrm>
            <a:off x="314415" y="2117244"/>
            <a:ext cx="11571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305050" y="3276700"/>
            <a:ext cx="769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>
            <a:spLocks noGrp="1"/>
          </p:cNvSpPr>
          <p:nvPr>
            <p:ph type="title"/>
          </p:nvPr>
        </p:nvSpPr>
        <p:spPr>
          <a:xfrm>
            <a:off x="104505" y="535109"/>
            <a:ext cx="11652066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SzPts val="1800"/>
            </a:pPr>
            <a:r>
              <a:rPr lang="ru-RU" sz="4000" dirty="0"/>
              <a:t>Микроскопическое исследование представителей Типа Акантоцефалы (</a:t>
            </a:r>
            <a:r>
              <a:rPr lang="ru-RU" sz="4000" dirty="0" err="1"/>
              <a:t>Acanthocephala</a:t>
            </a:r>
            <a:r>
              <a:rPr lang="ru-RU" sz="4000" dirty="0"/>
              <a:t>), обнаруженных в кишечнике минтая, </a:t>
            </a:r>
            <a:r>
              <a:rPr lang="ru-RU" sz="4000" dirty="0" err="1"/>
              <a:t>путассу</a:t>
            </a:r>
            <a:r>
              <a:rPr lang="ru-RU" sz="4000" dirty="0"/>
              <a:t> и язя</a:t>
            </a:r>
            <a:endParaRPr sz="4000" dirty="0"/>
          </a:p>
        </p:txBody>
      </p:sp>
      <p:pic>
        <p:nvPicPr>
          <p:cNvPr id="246" name="Google Shape;2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9698" y="2369027"/>
            <a:ext cx="3638273" cy="408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547565" y="313040"/>
            <a:ext cx="557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0</a:t>
            </a:r>
            <a:endParaRPr lang="ru-RU" sz="20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7" t="22494" r="10224" b="23086"/>
          <a:stretch/>
        </p:blipFill>
        <p:spPr>
          <a:xfrm>
            <a:off x="870858" y="2264524"/>
            <a:ext cx="4423954" cy="429785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52f602b19581701_2"/>
          <p:cNvSpPr txBox="1">
            <a:spLocks noGrp="1"/>
          </p:cNvSpPr>
          <p:nvPr>
            <p:ph type="title"/>
          </p:nvPr>
        </p:nvSpPr>
        <p:spPr>
          <a:xfrm>
            <a:off x="400594" y="535818"/>
            <a:ext cx="10953206" cy="13255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3600" dirty="0"/>
              <a:t>Микроскопическое исследование представителей Типа Плоские черви (</a:t>
            </a:r>
            <a:r>
              <a:rPr lang="ru-RU" sz="3600" dirty="0" err="1"/>
              <a:t>Plathelmintes</a:t>
            </a:r>
            <a:r>
              <a:rPr lang="ru-RU" sz="3600" dirty="0"/>
              <a:t>), класс Трематоды </a:t>
            </a:r>
            <a:r>
              <a:rPr lang="ru-RU" sz="3600" dirty="0" err="1"/>
              <a:t>Trematoda</a:t>
            </a:r>
            <a:r>
              <a:rPr lang="ru-RU" sz="3600" dirty="0"/>
              <a:t>, семейство </a:t>
            </a:r>
            <a:r>
              <a:rPr lang="ru-RU" sz="3600" dirty="0" err="1"/>
              <a:t>Opisthorchiidae</a:t>
            </a:r>
            <a:r>
              <a:rPr lang="ru-RU" sz="3600" dirty="0"/>
              <a:t>, род </a:t>
            </a:r>
            <a:r>
              <a:rPr lang="ru-RU" sz="3600" dirty="0" err="1"/>
              <a:t>Opisthorchis</a:t>
            </a:r>
            <a:endParaRPr sz="3600" dirty="0"/>
          </a:p>
        </p:txBody>
      </p:sp>
      <p:sp>
        <p:nvSpPr>
          <p:cNvPr id="217" name="Google Shape;217;g652f602b19581701_2"/>
          <p:cNvSpPr txBox="1"/>
          <p:nvPr/>
        </p:nvSpPr>
        <p:spPr>
          <a:xfrm>
            <a:off x="9832" y="2717800"/>
            <a:ext cx="12192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53800" y="278674"/>
            <a:ext cx="524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endParaRPr lang="ru-RU" sz="20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460" y="2702020"/>
            <a:ext cx="3386685" cy="3484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" y="2568593"/>
            <a:ext cx="3495190" cy="3414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46" y="2562187"/>
            <a:ext cx="3559877" cy="3420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3" y="1098643"/>
            <a:ext cx="3828438" cy="5415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3" y="-113846"/>
            <a:ext cx="10515600" cy="132570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Жизненный цикл </a:t>
            </a:r>
            <a:r>
              <a:rPr lang="ru-RU" sz="4000" dirty="0" err="1"/>
              <a:t>Opisthorchis</a:t>
            </a:r>
            <a:r>
              <a:rPr lang="ru-RU" sz="4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2713" y="1599347"/>
            <a:ext cx="26574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Разработаны практические рекомендации по минимизации заражения человека гельминтами </a:t>
            </a:r>
            <a:r>
              <a:rPr lang="ru-RU" sz="24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при </a:t>
            </a:r>
            <a:r>
              <a:rPr lang="ru-RU" sz="2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употреблении рыбной продукции в виде брошюры. </a:t>
            </a:r>
            <a:endParaRPr lang="ru-RU" sz="2400" dirty="0" smtClea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lvl="0" algn="ctr"/>
            <a:r>
              <a:rPr lang="ru-RU" sz="24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(Описторхоз) </a:t>
            </a:r>
            <a:endParaRPr lang="ru-RU" sz="24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47269" y="243840"/>
            <a:ext cx="6008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2</a:t>
            </a:r>
            <a:endParaRPr lang="ru-RU" sz="20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58" y="1093326"/>
            <a:ext cx="3853100" cy="54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9" y="0"/>
            <a:ext cx="48483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33" y="0"/>
            <a:ext cx="48483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73394" y="191588"/>
            <a:ext cx="56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3</a:t>
            </a:r>
            <a:endParaRPr lang="ru-RU" sz="20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2217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" y="0"/>
            <a:ext cx="4848384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90" y="0"/>
            <a:ext cx="48483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30149" y="252549"/>
            <a:ext cx="46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4</a:t>
            </a:r>
            <a:endParaRPr lang="ru-RU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01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5" y="0"/>
            <a:ext cx="48483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25" y="0"/>
            <a:ext cx="48483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56274" y="191589"/>
            <a:ext cx="435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5</a:t>
            </a:r>
            <a:endParaRPr lang="ru-RU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00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7" y="0"/>
            <a:ext cx="48483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16" y="0"/>
            <a:ext cx="48483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12731" y="200297"/>
            <a:ext cx="67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6</a:t>
            </a:r>
            <a:endParaRPr lang="ru-RU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723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6" y="0"/>
            <a:ext cx="48483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04" y="0"/>
            <a:ext cx="48483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47269" y="313509"/>
            <a:ext cx="57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7</a:t>
            </a:r>
            <a:endParaRPr lang="ru-RU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799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"/>
          <p:cNvSpPr txBox="1">
            <a:spLocks noGrp="1"/>
          </p:cNvSpPr>
          <p:nvPr>
            <p:ph type="title"/>
          </p:nvPr>
        </p:nvSpPr>
        <p:spPr>
          <a:xfrm>
            <a:off x="3891098" y="164828"/>
            <a:ext cx="440980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dirty="0">
                <a:sym typeface="Calibri"/>
              </a:rPr>
              <a:t>Выводы к работе</a:t>
            </a:r>
            <a:endParaRPr sz="3600" dirty="0">
              <a:sym typeface="Calibri"/>
            </a:endParaRPr>
          </a:p>
        </p:txBody>
      </p:sp>
      <p:sp>
        <p:nvSpPr>
          <p:cNvPr id="254" name="Google Shape;254;p17"/>
          <p:cNvSpPr txBox="1">
            <a:spLocks noGrp="1"/>
          </p:cNvSpPr>
          <p:nvPr>
            <p:ph idx="1"/>
          </p:nvPr>
        </p:nvSpPr>
        <p:spPr>
          <a:xfrm>
            <a:off x="838199" y="1363235"/>
            <a:ext cx="10515600" cy="52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/>
            <a:r>
              <a:rPr lang="ru-RU" sz="1800" dirty="0">
                <a:sym typeface="Arial"/>
              </a:rPr>
              <a:t>1. По внешнему виду рыбной продукции не всегда удается установить ее зараженность гельминтами.</a:t>
            </a:r>
          </a:p>
          <a:p>
            <a:pPr algn="ctr"/>
            <a:r>
              <a:rPr lang="ru-RU" sz="1800" dirty="0">
                <a:sym typeface="Arial"/>
              </a:rPr>
              <a:t>2. Мороженая рыба может иметь на серозных оболочках, на внутренних органах, в кишечнике, в крови и в мышцах паразитические организмы.</a:t>
            </a:r>
          </a:p>
          <a:p>
            <a:pPr algn="ctr"/>
            <a:r>
              <a:rPr lang="ru-RU" sz="1800" dirty="0">
                <a:sym typeface="Arial"/>
              </a:rPr>
              <a:t>3. С помощью визуального осмотра и микроскопии, основываясь на </a:t>
            </a:r>
            <a:r>
              <a:rPr lang="ru-RU" sz="1800" dirty="0" err="1">
                <a:sym typeface="Arial"/>
              </a:rPr>
              <a:t>биоморфологических</a:t>
            </a:r>
            <a:r>
              <a:rPr lang="ru-RU" sz="1800" dirty="0">
                <a:sym typeface="Arial"/>
              </a:rPr>
              <a:t> особенностях паразитов рыб, возможно провести их идентификацию.</a:t>
            </a:r>
          </a:p>
          <a:p>
            <a:pPr algn="ctr"/>
            <a:r>
              <a:rPr lang="ru-RU" sz="1800" dirty="0">
                <a:sym typeface="Arial"/>
              </a:rPr>
              <a:t>4. Высокие показатели интенсивности и экстенсивности инвазии исследуемых рыб указывают на тот факт, что рыбы Семейства Тресковые сильно подвержены инвазии </a:t>
            </a:r>
            <a:r>
              <a:rPr lang="ru-RU" sz="1800" dirty="0" err="1">
                <a:sym typeface="Arial"/>
              </a:rPr>
              <a:t>анизакид</a:t>
            </a:r>
            <a:r>
              <a:rPr lang="ru-RU" sz="1800" dirty="0">
                <a:sym typeface="Arial"/>
              </a:rPr>
              <a:t>, а минтай, кроме </a:t>
            </a:r>
            <a:r>
              <a:rPr lang="ru-RU" sz="1800" dirty="0" err="1">
                <a:sym typeface="Arial"/>
              </a:rPr>
              <a:t>анизакидоза</a:t>
            </a:r>
            <a:r>
              <a:rPr lang="ru-RU" sz="1800" dirty="0">
                <a:sym typeface="Arial"/>
              </a:rPr>
              <a:t>, может являться носителем </a:t>
            </a:r>
            <a:r>
              <a:rPr lang="ru-RU" sz="1800" dirty="0" err="1">
                <a:sym typeface="Arial"/>
              </a:rPr>
              <a:t>акантоцефалеза</a:t>
            </a:r>
            <a:r>
              <a:rPr lang="ru-RU" sz="1800" dirty="0">
                <a:sym typeface="Arial"/>
              </a:rPr>
              <a:t>.</a:t>
            </a:r>
          </a:p>
          <a:p>
            <a:pPr algn="ctr"/>
            <a:r>
              <a:rPr lang="ru-RU" sz="1800" dirty="0">
                <a:sym typeface="Arial"/>
              </a:rPr>
              <a:t>5. При употреблении человеком рыбной продукции необходимо соблюдать меры профилактики для минимизации заражения людей </a:t>
            </a:r>
            <a:r>
              <a:rPr lang="ru-RU" sz="1800" dirty="0" err="1">
                <a:sym typeface="Arial"/>
              </a:rPr>
              <a:t>паразитозами</a:t>
            </a:r>
            <a:r>
              <a:rPr lang="ru-RU" sz="1800" dirty="0">
                <a:sym typeface="Arial"/>
              </a:rPr>
              <a:t>.</a:t>
            </a:r>
          </a:p>
          <a:p>
            <a:pPr algn="ctr"/>
            <a:r>
              <a:rPr lang="ru-RU" sz="1800" dirty="0">
                <a:sym typeface="Arial"/>
              </a:rPr>
              <a:t>6. Необходимо проводить санитарно-просветительскую работу среди населения, в том числе сотрудников предприятий общественного питания, сферы туризма, по профилактике заражения </a:t>
            </a:r>
            <a:r>
              <a:rPr lang="ru-RU" sz="1800" dirty="0" err="1">
                <a:sym typeface="Arial"/>
              </a:rPr>
              <a:t>паразитозами</a:t>
            </a:r>
            <a:r>
              <a:rPr lang="ru-RU" sz="1800" dirty="0">
                <a:sym typeface="Arial"/>
              </a:rPr>
              <a:t> через рыбную продукцию.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1277600" y="313509"/>
            <a:ext cx="661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1</a:t>
            </a:r>
            <a:r>
              <a:rPr lang="en-US" sz="2000" dirty="0" smtClean="0">
                <a:solidFill>
                  <a:schemeClr val="lt1"/>
                </a:solidFill>
                <a:latin typeface="Lato"/>
                <a:ea typeface="Lato"/>
                <a:cs typeface="Lato"/>
              </a:rPr>
              <a:t>8</a:t>
            </a:r>
            <a:endParaRPr lang="ru-RU" sz="20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8712" y="1274750"/>
            <a:ext cx="4308488" cy="4308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3987" y="511563"/>
            <a:ext cx="9818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Montserrat"/>
              </a:rPr>
              <a:t>Актуальность и научная новизна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450" y="1806910"/>
            <a:ext cx="66120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/>
              <a:t> </a:t>
            </a:r>
            <a:r>
              <a:rPr lang="ru-RU" sz="24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Вследствие употребления в пищу рыбной продукции человек подвержен риску заражения паразитарными заболеваниями. Инновационным компонентом исследования является оценка биологической опасности рыбы, реализуемой без необходимого производственного и ветеринарного контроля.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56274" y="145627"/>
            <a:ext cx="33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8eaa3cc9d576239_134"/>
          <p:cNvSpPr txBox="1">
            <a:spLocks noGrp="1"/>
          </p:cNvSpPr>
          <p:nvPr>
            <p:ph type="title"/>
          </p:nvPr>
        </p:nvSpPr>
        <p:spPr>
          <a:xfrm>
            <a:off x="583474" y="34835"/>
            <a:ext cx="10389326" cy="83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Clr>
                <a:srgbClr val="000000"/>
              </a:buClr>
              <a:buSzPts val="3200"/>
              <a:buFont typeface="Arial"/>
              <a:buNone/>
            </a:pPr>
            <a:r>
              <a:rPr lang="ru-RU" sz="4400" dirty="0">
                <a:sym typeface="Arial"/>
              </a:rPr>
              <a:t>Цель работы и задачи</a:t>
            </a:r>
            <a:endParaRPr sz="4400" dirty="0">
              <a:sym typeface="Arial"/>
            </a:endParaRPr>
          </a:p>
        </p:txBody>
      </p:sp>
      <p:sp>
        <p:nvSpPr>
          <p:cNvPr id="158" name="Google Shape;158;g18eaa3cc9d576239_134"/>
          <p:cNvSpPr txBox="1">
            <a:spLocks noGrp="1"/>
          </p:cNvSpPr>
          <p:nvPr>
            <p:ph type="body" idx="1"/>
          </p:nvPr>
        </p:nvSpPr>
        <p:spPr>
          <a:xfrm>
            <a:off x="0" y="1038319"/>
            <a:ext cx="3108215" cy="426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800" dirty="0"/>
              <a:t>Оценка биологической безопасности рыбной продукции, приобретенной на стихийных рынках, и выработка практических рекомендаций в виде брошюры по профилактике </a:t>
            </a:r>
            <a:r>
              <a:rPr lang="ru-RU" sz="1800" dirty="0" err="1"/>
              <a:t>биогельминтозов</a:t>
            </a:r>
            <a:r>
              <a:rPr lang="ru-RU" sz="1800" dirty="0"/>
              <a:t> человека, источником заражения которого служит рыба.</a:t>
            </a: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SzPts val="1700"/>
              <a:buNone/>
            </a:pPr>
            <a:endParaRPr sz="1800" dirty="0"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8215" y="1194118"/>
            <a:ext cx="917012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1. Оценить 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значимость паразитарных систем </a:t>
            </a:r>
            <a:r>
              <a:rPr lang="ru-RU" sz="1800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биогельминтозов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передающихся через рыбу и рыбные продукты, в качестве источника биологической опасности.</a:t>
            </a:r>
          </a:p>
          <a:p>
            <a:pPr lvl="0" algn="ctr">
              <a:lnSpc>
                <a:spcPct val="150000"/>
              </a:lnSpc>
            </a:pP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2. Изучить 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методики, применяемые для оценки зараженности рыбы 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паразитами.</a:t>
            </a:r>
          </a:p>
          <a:p>
            <a:pPr lvl="0" algn="ctr">
              <a:lnSpc>
                <a:spcPct val="150000"/>
              </a:lnSpc>
            </a:pP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Провести 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макроскопическое и микроскопическое исследования 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образцов рыбной продукции на выявление зараженности паразитическими организмами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lang="ru-RU" sz="1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lvl="0" algn="ctr">
              <a:lnSpc>
                <a:spcPct val="150000"/>
              </a:lnSpc>
            </a:pP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Рассчитать 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интенсивность и экстенсивность инвазии рыбной продукции у наиболее </a:t>
            </a:r>
            <a:r>
              <a:rPr lang="ru-RU" sz="1800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инвазированных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видов рыб.</a:t>
            </a:r>
          </a:p>
          <a:p>
            <a:pPr lvl="0" algn="ctr">
              <a:lnSpc>
                <a:spcPct val="150000"/>
              </a:lnSpc>
            </a:pP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ru-RU" sz="18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Подготовить 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практические рекомендации по предотвращению заражения людей </a:t>
            </a:r>
            <a:r>
              <a:rPr lang="ru-RU" sz="1800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биогельминтозами</a:t>
            </a:r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передающимися через рыбу в виде брошюры.</a:t>
            </a:r>
          </a:p>
          <a:p>
            <a:pPr algn="ctr"/>
            <a:endParaRPr lang="ru-RU" sz="1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17234" y="209006"/>
            <a:ext cx="38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6321" y="43785"/>
            <a:ext cx="5157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200"/>
            </a:pPr>
            <a:r>
              <a:rPr lang="ru-R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Montserrat"/>
              </a:rPr>
              <a:t>Практическая часть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74" y="3624841"/>
            <a:ext cx="3498903" cy="2818890"/>
          </a:xfrm>
          <a:prstGeom prst="rect">
            <a:avLst/>
          </a:prstGeom>
        </p:spPr>
      </p:pic>
      <p:pic>
        <p:nvPicPr>
          <p:cNvPr id="5" name="Google Shape;237;g4847c439656906fe_11"/>
          <p:cNvPicPr preferRelativeResize="0"/>
          <p:nvPr/>
        </p:nvPicPr>
        <p:blipFill rotWithShape="1">
          <a:blip r:embed="rId3">
            <a:alphaModFix/>
          </a:blip>
          <a:srcRect t="11021" r="6507" b="10430"/>
          <a:stretch/>
        </p:blipFill>
        <p:spPr>
          <a:xfrm>
            <a:off x="306978" y="1407239"/>
            <a:ext cx="3629296" cy="209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0;g178ef39e20e7610d_1"/>
          <p:cNvPicPr preferRelativeResize="0"/>
          <p:nvPr/>
        </p:nvPicPr>
        <p:blipFill rotWithShape="1">
          <a:blip r:embed="rId4">
            <a:alphaModFix/>
          </a:blip>
          <a:srcRect l="10281" t="12050" r="10433" b="10195"/>
          <a:stretch/>
        </p:blipFill>
        <p:spPr>
          <a:xfrm>
            <a:off x="4058195" y="1607536"/>
            <a:ext cx="3291840" cy="230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195" y="4163162"/>
            <a:ext cx="3258947" cy="15601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9820" y="1507685"/>
            <a:ext cx="435875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lt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</a:rPr>
              <a:t>Внешний вид рыбной продукции соответствовал нормам: гладкая чистая чешуя, без слизи, сохранены естественный цвет рыбы, целостность кожных покровов, чешуи, мышцы упругой консистенции, запах свойственный свежей рыбе. В данном случае внешних признаков заражения паразитарными болезнями обнаружено не было.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495314" y="243840"/>
            <a:ext cx="40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4</a:t>
            </a:r>
            <a:endParaRPr lang="ru-RU" sz="18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589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4900" dirty="0">
                <a:sym typeface="Montserrat"/>
              </a:rPr>
              <a:t>Визуальный анализ внутренних органов  сельди</a:t>
            </a:r>
            <a:r>
              <a:rPr lang="ru-RU" dirty="0">
                <a:solidFill>
                  <a:srgbClr val="034A90"/>
                </a:solidFill>
                <a:ea typeface="+mn-ea"/>
                <a:cs typeface="+mn-cs"/>
                <a:sym typeface="Montserrat"/>
              </a:rPr>
              <a:t/>
            </a:r>
            <a:br>
              <a:rPr lang="ru-RU" dirty="0">
                <a:solidFill>
                  <a:srgbClr val="034A90"/>
                </a:solidFill>
                <a:ea typeface="+mn-ea"/>
                <a:cs typeface="+mn-cs"/>
                <a:sym typeface="Montserrat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24743" y="6055529"/>
            <a:ext cx="814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>
                <a:solidFill>
                  <a:srgbClr val="034A90"/>
                </a:solidFill>
                <a:latin typeface="Lato"/>
                <a:ea typeface="Lato"/>
                <a:cs typeface="Lato"/>
                <a:sym typeface="Lato"/>
              </a:rPr>
              <a:t>Участок брыжейки сельди, пораженной гельминтами</a:t>
            </a:r>
            <a:endParaRPr lang="ru-RU" sz="2400" dirty="0">
              <a:solidFill>
                <a:srgbClr val="034A9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9817" y="165463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076994"/>
            <a:ext cx="5068389" cy="3801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69183" y="1443443"/>
            <a:ext cx="3801293" cy="50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0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78ef39e20e7610d_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200"/>
            </a:pPr>
            <a:r>
              <a:rPr lang="ru-RU" dirty="0"/>
              <a:t>Визуальный анализ внутренних органов </a:t>
            </a:r>
            <a:r>
              <a:rPr lang="ru-RU" dirty="0" err="1"/>
              <a:t>путассу</a:t>
            </a:r>
            <a:endParaRPr lang="ru-RU" dirty="0"/>
          </a:p>
        </p:txBody>
      </p:sp>
      <p:pic>
        <p:nvPicPr>
          <p:cNvPr id="181" name="Google Shape;181;g178ef39e20e7610d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664" y="1840367"/>
            <a:ext cx="5249854" cy="378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78ef39e20e7610d_1"/>
          <p:cNvSpPr txBox="1"/>
          <p:nvPr/>
        </p:nvSpPr>
        <p:spPr>
          <a:xfrm flipH="1">
            <a:off x="748586" y="5627441"/>
            <a:ext cx="4677312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2400" dirty="0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Паразиты на молоках </a:t>
            </a:r>
            <a:r>
              <a:rPr lang="ru-RU" sz="2400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путассу</a:t>
            </a:r>
            <a:endParaRPr lang="ru-RU" sz="2400" dirty="0">
              <a:solidFill>
                <a:schemeClr val="lt1"/>
              </a:solidFill>
              <a:latin typeface="Lato"/>
              <a:ea typeface="Lato"/>
              <a:cs typeface="Lato"/>
              <a:sym typeface="Calibri"/>
            </a:endParaRPr>
          </a:p>
          <a:p>
            <a:pPr lvl="0"/>
            <a:endParaRPr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g178ef39e20e7610d_1"/>
          <p:cNvSpPr txBox="1"/>
          <p:nvPr/>
        </p:nvSpPr>
        <p:spPr>
          <a:xfrm>
            <a:off x="5937069" y="5627441"/>
            <a:ext cx="5416731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2400" dirty="0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Паразиты, </a:t>
            </a:r>
            <a:r>
              <a:rPr lang="ru-RU" sz="24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локализующиеся</a:t>
            </a:r>
          </a:p>
          <a:p>
            <a:pPr algn="ctr"/>
            <a:r>
              <a:rPr lang="ru-RU" sz="24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 </a:t>
            </a:r>
            <a:r>
              <a:rPr lang="ru-RU" sz="2400" dirty="0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в </a:t>
            </a:r>
            <a:r>
              <a:rPr lang="ru-RU" sz="2400" dirty="0" smtClean="0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полости тела </a:t>
            </a:r>
            <a:r>
              <a:rPr lang="ru-RU" sz="2400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Calibri"/>
              </a:rPr>
              <a:t>путассу</a:t>
            </a:r>
            <a:endParaRPr lang="ru-RU" sz="2400" dirty="0">
              <a:solidFill>
                <a:schemeClr val="lt1"/>
              </a:solidFill>
              <a:latin typeface="Lato"/>
              <a:ea typeface="Lato"/>
              <a:cs typeface="Lato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Google Shape;191;p7"/>
          <p:cNvPicPr preferRelativeResize="0"/>
          <p:nvPr/>
        </p:nvPicPr>
        <p:blipFill rotWithShape="1">
          <a:blip r:embed="rId4">
            <a:alphaModFix/>
          </a:blip>
          <a:srcRect l="52839"/>
          <a:stretch/>
        </p:blipFill>
        <p:spPr>
          <a:xfrm>
            <a:off x="344757" y="1840367"/>
            <a:ext cx="5081141" cy="3787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8734697" y="3178629"/>
            <a:ext cx="687977" cy="4441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669486" y="235131"/>
            <a:ext cx="19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6</a:t>
            </a:r>
            <a:endParaRPr lang="ru-RU" sz="18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200"/>
            </a:pPr>
            <a:r>
              <a:rPr lang="ru-RU" dirty="0"/>
              <a:t>Визуальный анализ внутренних органов </a:t>
            </a:r>
            <a:r>
              <a:rPr lang="ru-RU" dirty="0" smtClean="0"/>
              <a:t>минтая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78674" y="4717669"/>
            <a:ext cx="3831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034A90"/>
                </a:solidFill>
                <a:latin typeface="Lato"/>
                <a:ea typeface="Lato"/>
                <a:cs typeface="Lato"/>
              </a:rPr>
              <a:t>Паразиты, локализующиеся в полости тела и кишечнике минтая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56274" y="217714"/>
            <a:ext cx="40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7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5" y="1690690"/>
            <a:ext cx="3770809" cy="2828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1697218"/>
            <a:ext cx="3762103" cy="2821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8" b="24318"/>
          <a:stretch/>
        </p:blipFill>
        <p:spPr>
          <a:xfrm>
            <a:off x="4302034" y="4717669"/>
            <a:ext cx="4365716" cy="19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2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847c439656906fe_0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387149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Исследование карповых рыб на зараженность мышечными трематодами</a:t>
            </a:r>
            <a:endParaRPr dirty="0"/>
          </a:p>
        </p:txBody>
      </p:sp>
      <p:pic>
        <p:nvPicPr>
          <p:cNvPr id="207" name="Google Shape;207;g4847c439656906fe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930" y="1582319"/>
            <a:ext cx="6237150" cy="487944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4847c439656906fe_0"/>
          <p:cNvSpPr txBox="1"/>
          <p:nvPr/>
        </p:nvSpPr>
        <p:spPr>
          <a:xfrm>
            <a:off x="127400" y="2756700"/>
            <a:ext cx="4629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99520" y="243840"/>
            <a:ext cx="5138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8</a:t>
            </a:r>
            <a:endParaRPr lang="ru-RU" sz="20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543" y="2202905"/>
            <a:ext cx="10512735" cy="465509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>
            <a:spLocks noGrp="1"/>
          </p:cNvSpPr>
          <p:nvPr>
            <p:ph type="title"/>
          </p:nvPr>
        </p:nvSpPr>
        <p:spPr>
          <a:xfrm>
            <a:off x="673309" y="3990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ru-RU" sz="3600" dirty="0">
                <a:sym typeface="Calibri"/>
              </a:rPr>
              <a:t>Микроскопическое исследование представителей Типа Нематода (</a:t>
            </a:r>
            <a:r>
              <a:rPr lang="ru-RU" sz="3600" dirty="0" err="1"/>
              <a:t>Nematoda</a:t>
            </a:r>
            <a:r>
              <a:rPr lang="ru-RU" sz="3600" dirty="0"/>
              <a:t>), обнаруженных на серозных оболочках внутренних органов </a:t>
            </a:r>
            <a:r>
              <a:rPr lang="ru-RU" sz="3600" dirty="0" err="1"/>
              <a:t>путассу</a:t>
            </a:r>
            <a:endParaRPr sz="3600" dirty="0"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76650" y="296092"/>
            <a:ext cx="7366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lt1"/>
                </a:solidFill>
                <a:latin typeface="Lato"/>
                <a:ea typeface="Lato"/>
                <a:cs typeface="Lato"/>
              </a:rPr>
              <a:t>9</a:t>
            </a:r>
            <a:endParaRPr lang="ru-RU" sz="2000" dirty="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rgbClr val="034A90"/>
      </a:lt1>
      <a:dk2>
        <a:srgbClr val="2F5496"/>
      </a:dk2>
      <a:lt2>
        <a:srgbClr val="2F5496"/>
      </a:lt2>
      <a:accent1>
        <a:srgbClr val="2F5496"/>
      </a:accent1>
      <a:accent2>
        <a:srgbClr val="2F5496"/>
      </a:accent2>
      <a:accent3>
        <a:srgbClr val="2F5496"/>
      </a:accent3>
      <a:accent4>
        <a:srgbClr val="034A90"/>
      </a:accent4>
      <a:accent5>
        <a:srgbClr val="034A90"/>
      </a:accent5>
      <a:accent6>
        <a:srgbClr val="034A90"/>
      </a:accent6>
      <a:hlink>
        <a:srgbClr val="7B7B7B"/>
      </a:hlink>
      <a:folHlink>
        <a:srgbClr val="D0CECE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487</Words>
  <Application>Microsoft Office PowerPoint</Application>
  <PresentationFormat>Широкоэкранный</PresentationFormat>
  <Paragraphs>51</Paragraphs>
  <Slides>18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Calibri</vt:lpstr>
      <vt:lpstr>Arial</vt:lpstr>
      <vt:lpstr>Times New Roman</vt:lpstr>
      <vt:lpstr>Calibri Light</vt:lpstr>
      <vt:lpstr>Lato</vt:lpstr>
      <vt:lpstr>Montserrat</vt:lpstr>
      <vt:lpstr>Тема Office</vt:lpstr>
      <vt:lpstr>         ОЦЕНКА ЗАРАЖЕННОСТИ РЫБЫ ВОЗБУДИТЕЛЯМИ БИОГЕЛЬМИНТОЗОВ И РАЗРАБОТКА ПРАКТИЧЕСКИХ РЕКОМЕНДАЦИЙ ПО МИНИМИЗАЦИИ ЗАРАЖЕНИЯ ЛЮДЕЙ ЭТИМИ ГЕЛЬМИНТАМИ В ВИДЕ БРОШЮРЫ</vt:lpstr>
      <vt:lpstr>Презентация PowerPoint</vt:lpstr>
      <vt:lpstr>Цель работы и задачи</vt:lpstr>
      <vt:lpstr>Презентация PowerPoint</vt:lpstr>
      <vt:lpstr>Визуальный анализ внутренних органов  сельди </vt:lpstr>
      <vt:lpstr>Визуальный анализ внутренних органов путассу</vt:lpstr>
      <vt:lpstr>Визуальный анализ внутренних органов минтая</vt:lpstr>
      <vt:lpstr>Исследование карповых рыб на зараженность мышечными трематодами</vt:lpstr>
      <vt:lpstr>Микроскопическое исследование представителей Типа Нематода (Nematoda), обнаруженных на серозных оболочках внутренних органов путассу</vt:lpstr>
      <vt:lpstr>Микроскопическое исследование представителей Типа Акантоцефалы (Acanthocephala), обнаруженных в кишечнике минтая, путассу и язя</vt:lpstr>
      <vt:lpstr>Микроскопическое исследование представителей Типа Плоские черви (Plathelmintes), класс Трематоды Trematoda, семейство Opisthorchiidae, род Opisthorchis</vt:lpstr>
      <vt:lpstr>Жизненный цикл Opisthorchis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 к работе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ФГАОУ ВО ПЕРВЫЙ МГМУ ИМ. И. М. СЕЧЕНОВА МИНДЗРАВА РОССИИ “МЕДЕЦИНСКИЙ СЕЧЕНОВСКИЙ ПРЕДУНИВЕРСАРИЙ”    РАЗРАБОТКА МЕТОДИЧЕСКОГО ПОСОБИЯ ПО ОПРЕДЕЛЕНИЮ ПАРАЗИТАРНЫХ ЗООНОЗ РЫБ</dc:title>
  <dc:creator>Смирновы</dc:creator>
  <cp:lastModifiedBy>Смирновы</cp:lastModifiedBy>
  <cp:revision>51</cp:revision>
  <dcterms:modified xsi:type="dcterms:W3CDTF">2023-04-10T19:00:58Z</dcterms:modified>
</cp:coreProperties>
</file>